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786D"/>
    <a:srgbClr val="8C9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2946"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4301318-3F7C-47B0-9F96-3C410263F363}" type="datetimeFigureOut">
              <a:rPr lang="de-DE" smtClean="0"/>
              <a:t>05.08.2025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29689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4301318-3F7C-47B0-9F96-3C410263F363}" type="datetimeFigureOut">
              <a:rPr lang="de-DE" smtClean="0"/>
              <a:t>05.08.2025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1645706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4301318-3F7C-47B0-9F96-3C410263F363}" type="datetimeFigureOut">
              <a:rPr lang="de-DE" smtClean="0"/>
              <a:t>05.08.2025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99807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4301318-3F7C-47B0-9F96-3C410263F363}" type="datetimeFigureOut">
              <a:rPr lang="de-DE" smtClean="0"/>
              <a:t>05.08.2025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172268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64301318-3F7C-47B0-9F96-3C410263F363}" type="datetimeFigureOut">
              <a:rPr lang="de-DE" smtClean="0"/>
              <a:t>05.08.2025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405010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4301318-3F7C-47B0-9F96-3C410263F363}" type="datetimeFigureOut">
              <a:rPr lang="de-DE" smtClean="0"/>
              <a:t>05.08.2025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290583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4301318-3F7C-47B0-9F96-3C410263F363}" type="datetimeFigureOut">
              <a:rPr lang="de-DE" smtClean="0"/>
              <a:t>05.08.2025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297805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64301318-3F7C-47B0-9F96-3C410263F363}" type="datetimeFigureOut">
              <a:rPr lang="de-DE" smtClean="0"/>
              <a:t>05.08.2025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123264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01318-3F7C-47B0-9F96-3C410263F363}" type="datetimeFigureOut">
              <a:rPr lang="de-DE" smtClean="0"/>
              <a:t>05.08.2025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57939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e Placeholder 4"/>
          <p:cNvSpPr>
            <a:spLocks noGrp="1"/>
          </p:cNvSpPr>
          <p:nvPr>
            <p:ph type="dt" sz="half" idx="10"/>
          </p:nvPr>
        </p:nvSpPr>
        <p:spPr/>
        <p:txBody>
          <a:bodyPr/>
          <a:lstStyle/>
          <a:p>
            <a:fld id="{64301318-3F7C-47B0-9F96-3C410263F363}" type="datetimeFigureOut">
              <a:rPr lang="de-DE" smtClean="0"/>
              <a:t>05.08.2025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406738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e Placeholder 4"/>
          <p:cNvSpPr>
            <a:spLocks noGrp="1"/>
          </p:cNvSpPr>
          <p:nvPr>
            <p:ph type="dt" sz="half" idx="10"/>
          </p:nvPr>
        </p:nvSpPr>
        <p:spPr/>
        <p:txBody>
          <a:bodyPr/>
          <a:lstStyle/>
          <a:p>
            <a:fld id="{64301318-3F7C-47B0-9F96-3C410263F363}" type="datetimeFigureOut">
              <a:rPr lang="de-DE" smtClean="0"/>
              <a:t>05.08.2025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0C86622-8F96-4B46-A6C3-391361178D21}" type="slidenum">
              <a:rPr lang="de-DE" smtClean="0"/>
              <a:t>‹Nr.›</a:t>
            </a:fld>
            <a:endParaRPr lang="de-DE"/>
          </a:p>
        </p:txBody>
      </p:sp>
    </p:spTree>
    <p:extLst>
      <p:ext uri="{BB962C8B-B14F-4D97-AF65-F5344CB8AC3E}">
        <p14:creationId xmlns:p14="http://schemas.microsoft.com/office/powerpoint/2010/main" val="334769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4301318-3F7C-47B0-9F96-3C410263F363}" type="datetimeFigureOut">
              <a:rPr lang="de-DE" smtClean="0"/>
              <a:t>05.08.2025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0C86622-8F96-4B46-A6C3-391361178D21}" type="slidenum">
              <a:rPr lang="de-DE" smtClean="0"/>
              <a:t>‹Nr.›</a:t>
            </a:fld>
            <a:endParaRPr lang="de-DE"/>
          </a:p>
        </p:txBody>
      </p:sp>
    </p:spTree>
    <p:extLst>
      <p:ext uri="{BB962C8B-B14F-4D97-AF65-F5344CB8AC3E}">
        <p14:creationId xmlns:p14="http://schemas.microsoft.com/office/powerpoint/2010/main" val="2632593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8000" contrast="6000"/>
                    </a14:imgEffect>
                  </a14:imgLayer>
                </a14:imgProps>
              </a:ext>
              <a:ext uri="{28A0092B-C50C-407E-A947-70E740481C1C}">
                <a14:useLocalDpi xmlns:a14="http://schemas.microsoft.com/office/drawing/2010/main" val="0"/>
              </a:ext>
            </a:extLst>
          </a:blip>
          <a:srcRect l="5607"/>
          <a:stretch/>
        </p:blipFill>
        <p:spPr>
          <a:xfrm rot="16200000">
            <a:off x="-1543322" y="1536127"/>
            <a:ext cx="9927772" cy="6857999"/>
          </a:xfrm>
          <a:prstGeom prst="rect">
            <a:avLst/>
          </a:prstGeom>
        </p:spPr>
      </p:pic>
      <p:sp>
        <p:nvSpPr>
          <p:cNvPr id="16" name="Rechteck 15"/>
          <p:cNvSpPr/>
          <p:nvPr/>
        </p:nvSpPr>
        <p:spPr>
          <a:xfrm>
            <a:off x="1" y="2369482"/>
            <a:ext cx="6858000" cy="476958"/>
          </a:xfrm>
          <a:prstGeom prst="rect">
            <a:avLst/>
          </a:prstGeom>
          <a:solidFill>
            <a:srgbClr val="8C9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2557" y="90050"/>
            <a:ext cx="2772888" cy="933518"/>
          </a:xfrm>
          <a:prstGeom prst="rect">
            <a:avLst/>
          </a:prstGeom>
        </p:spPr>
      </p:pic>
      <p:cxnSp>
        <p:nvCxnSpPr>
          <p:cNvPr id="8" name="Gerader Verbinder 7"/>
          <p:cNvCxnSpPr/>
          <p:nvPr/>
        </p:nvCxnSpPr>
        <p:spPr>
          <a:xfrm>
            <a:off x="501734" y="1078682"/>
            <a:ext cx="5854535" cy="0"/>
          </a:xfrm>
          <a:prstGeom prst="line">
            <a:avLst/>
          </a:prstGeom>
          <a:ln w="25400" cap="rnd">
            <a:solidFill>
              <a:srgbClr val="8C9CC0"/>
            </a:solidFill>
            <a:prstDash val="sysDot"/>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501734" y="1264722"/>
            <a:ext cx="5854535" cy="1569660"/>
          </a:xfrm>
          <a:prstGeom prst="rect">
            <a:avLst/>
          </a:prstGeom>
          <a:noFill/>
        </p:spPr>
        <p:txBody>
          <a:bodyPr wrap="square" rtlCol="0">
            <a:spAutoFit/>
          </a:bodyPr>
          <a:lstStyle/>
          <a:p>
            <a:pPr algn="ct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Mediterrane Antipasti, cremige Aufstriche oder klassischer Fleischsalat – wenn dir jetzt das Wasser im Mund zusammenläuft, dann bist du bei uns richtig. Wir bei Grossmann produzieren und vertreiben Lebensmittel in kompromissloser Qualität nach traditionellen und modernen Rezepturen mit viel Leidenschaft und in familiärer Atmosphäre.</a:t>
            </a:r>
          </a:p>
          <a:p>
            <a:pPr algn="ctr"/>
            <a:endPar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endParaRPr>
          </a:p>
          <a:p>
            <a:pPr algn="ctr"/>
            <a:r>
              <a:rPr lang="de-DE" sz="1200" dirty="0">
                <a:solidFill>
                  <a:srgbClr val="89786D"/>
                </a:solidFill>
                <a:latin typeface="Lato Black" panose="020F0502020204030203" pitchFamily="34" charset="0"/>
                <a:ea typeface="Lato Black" panose="020F0502020204030203" pitchFamily="34" charset="0"/>
                <a:cs typeface="Lato Black" panose="020F0502020204030203" pitchFamily="34" charset="0"/>
              </a:rPr>
              <a:t>Guter Nachwuchs ist dafür wichtig – genau DU bist dafür wichtig!</a:t>
            </a:r>
          </a:p>
          <a:p>
            <a:r>
              <a:rPr lang="de-DE" sz="1000" b="1"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 </a:t>
            </a:r>
            <a:endPar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endParaRPr>
          </a:p>
          <a:p>
            <a:pPr algn="ctr"/>
            <a:r>
              <a:rPr lang="de-DE" sz="1200" u="sng" dirty="0">
                <a:solidFill>
                  <a:schemeClr val="bg1"/>
                </a:solidFill>
                <a:latin typeface="Lato Light" panose="020F0502020204030203" pitchFamily="34" charset="0"/>
                <a:ea typeface="Lato Light" panose="020F0502020204030203" pitchFamily="34" charset="0"/>
                <a:cs typeface="Lato Light" panose="020F0502020204030203" pitchFamily="34" charset="0"/>
              </a:rPr>
              <a:t>Zum 01.08.2026 suchen wir:</a:t>
            </a:r>
          </a:p>
          <a:p>
            <a:pPr algn="ctr"/>
            <a:r>
              <a:rPr lang="de-DE" sz="1200" dirty="0">
                <a:solidFill>
                  <a:schemeClr val="bg1"/>
                </a:solidFill>
                <a:latin typeface="Lato Black" panose="020F0502020204030203" pitchFamily="34" charset="0"/>
                <a:ea typeface="Lato Black" panose="020F0502020204030203" pitchFamily="34" charset="0"/>
                <a:cs typeface="Lato Black" panose="020F0502020204030203" pitchFamily="34" charset="0"/>
              </a:rPr>
              <a:t>Auszubildende zum Mechatroniker (d/m/w)</a:t>
            </a:r>
          </a:p>
        </p:txBody>
      </p:sp>
      <p:sp>
        <p:nvSpPr>
          <p:cNvPr id="10" name="Rechteck 9"/>
          <p:cNvSpPr/>
          <p:nvPr/>
        </p:nvSpPr>
        <p:spPr>
          <a:xfrm>
            <a:off x="1" y="7908231"/>
            <a:ext cx="6858000" cy="1534599"/>
          </a:xfrm>
          <a:prstGeom prst="rect">
            <a:avLst/>
          </a:prstGeom>
          <a:solidFill>
            <a:srgbClr val="8C9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171865" y="8018390"/>
            <a:ext cx="6290644" cy="1631216"/>
          </a:xfrm>
          <a:prstGeom prst="rect">
            <a:avLst/>
          </a:prstGeom>
          <a:noFill/>
        </p:spPr>
        <p:txBody>
          <a:bodyPr wrap="square" rtlCol="0">
            <a:spAutoFit/>
          </a:bodyPr>
          <a:lstStyle/>
          <a:p>
            <a:pPr algn="r"/>
            <a:r>
              <a:rPr lang="de-DE" baseline="30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Du hast Fragen? </a:t>
            </a:r>
          </a:p>
          <a:p>
            <a:pPr algn="r"/>
            <a:r>
              <a:rPr lang="de-DE" sz="1200" baseline="30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Celina-Isabelle </a:t>
            </a:r>
            <a:r>
              <a:rPr lang="de-DE" sz="1200" baseline="30000" dirty="0" err="1">
                <a:solidFill>
                  <a:schemeClr val="bg1"/>
                </a:solidFill>
                <a:latin typeface="Lato Black" panose="020F0502020204030203" pitchFamily="34" charset="0"/>
                <a:ea typeface="Lato Black" panose="020F0502020204030203" pitchFamily="34" charset="0"/>
                <a:cs typeface="Lato Black" panose="020F0502020204030203" pitchFamily="34" charset="0"/>
              </a:rPr>
              <a:t>Brüggmann</a:t>
            </a:r>
            <a:r>
              <a:rPr lang="de-DE" sz="1200" baseline="30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de-DE" sz="1200"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freut sich auf deinen Anruf oder eine Nachricht per E-Mail</a:t>
            </a:r>
          </a:p>
          <a:p>
            <a:pPr algn="r"/>
            <a:r>
              <a:rPr lang="de-DE" sz="1200"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040 – 72 775 129 oder Celina-Isabelle.Brueggmann@grossmann-feinkost.de</a:t>
            </a:r>
          </a:p>
          <a:p>
            <a:pPr algn="r"/>
            <a:r>
              <a:rPr lang="de-DE" sz="1200"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Grossmann Feinkost GmbH · Personalabteilung · Liebigstraße 3 · 21465 Reinbek</a:t>
            </a:r>
          </a:p>
          <a:p>
            <a:pPr algn="r"/>
            <a:endParaRPr lang="de-DE" sz="1200"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r"/>
            <a:r>
              <a:rPr lang="de-DE" baseline="30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Wir freuen uns auf deine Bewerbung: </a:t>
            </a:r>
          </a:p>
          <a:p>
            <a:pPr algn="r"/>
            <a:r>
              <a:rPr lang="de-DE" sz="1200"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Gerne als PDF per Mail an: bewerbung@grossmann-feinkost.de </a:t>
            </a:r>
          </a:p>
          <a:p>
            <a:pPr algn="r"/>
            <a:endParaRPr lang="de-DE" sz="1200" i="1"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r"/>
            <a:r>
              <a:rPr lang="de-DE" sz="1200" i="1"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Vielleicht haben auch wir noch Fragen oder möchten dich zum Vorstellungsgespräch einladen. </a:t>
            </a:r>
          </a:p>
          <a:p>
            <a:pPr algn="r"/>
            <a:r>
              <a:rPr lang="de-DE" sz="1200" i="1"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Deswegen checke bitte regelmäßig deine verpassten Anrufe und deine E-Mails und melde dich ggf. zurück. Vielen Dank!</a:t>
            </a:r>
          </a:p>
          <a:p>
            <a:pPr algn="r"/>
            <a:endParaRPr lang="de-DE"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feld 11"/>
          <p:cNvSpPr txBox="1"/>
          <p:nvPr/>
        </p:nvSpPr>
        <p:spPr>
          <a:xfrm>
            <a:off x="128443" y="9506739"/>
            <a:ext cx="6642022" cy="338554"/>
          </a:xfrm>
          <a:prstGeom prst="rect">
            <a:avLst/>
          </a:prstGeom>
          <a:noFill/>
        </p:spPr>
        <p:txBody>
          <a:bodyPr wrap="square" rtlCol="0">
            <a:spAutoFit/>
          </a:bodyPr>
          <a:lstStyle/>
          <a:p>
            <a:pPr algn="ctr"/>
            <a:r>
              <a:rPr lang="de-DE" sz="800" dirty="0">
                <a:solidFill>
                  <a:srgbClr val="8C9CC0"/>
                </a:solidFill>
                <a:latin typeface="Lato Light" panose="020F0502020204030203" pitchFamily="34" charset="0"/>
                <a:ea typeface="Lato Light" panose="020F0502020204030203" pitchFamily="34" charset="0"/>
                <a:cs typeface="Lato Light" panose="020F0502020204030203" pitchFamily="34" charset="0"/>
              </a:rPr>
              <a:t>Unseren Datenschutzhinweis zur Bearbeitung deiner Bewerbung findest du auf unserer Homepage unter:</a:t>
            </a:r>
          </a:p>
          <a:p>
            <a:pPr algn="ctr"/>
            <a:r>
              <a:rPr lang="de-DE" sz="800" dirty="0">
                <a:solidFill>
                  <a:srgbClr val="8C9CC0"/>
                </a:solidFill>
                <a:latin typeface="Lato Light" panose="020F0502020204030203" pitchFamily="34" charset="0"/>
                <a:ea typeface="Lato Light" panose="020F0502020204030203" pitchFamily="34" charset="0"/>
                <a:cs typeface="Lato Light" panose="020F0502020204030203" pitchFamily="34" charset="0"/>
              </a:rPr>
              <a:t>www. grossmann-feinkost.de/wir-machen-das/</a:t>
            </a:r>
            <a:r>
              <a:rPr lang="de-DE" sz="800" dirty="0" err="1">
                <a:solidFill>
                  <a:srgbClr val="8C9CC0"/>
                </a:solidFill>
                <a:latin typeface="Lato Light" panose="020F0502020204030203" pitchFamily="34" charset="0"/>
                <a:ea typeface="Lato Light" panose="020F0502020204030203" pitchFamily="34" charset="0"/>
                <a:cs typeface="Lato Light" panose="020F0502020204030203" pitchFamily="34" charset="0"/>
              </a:rPr>
              <a:t>karriere</a:t>
            </a:r>
            <a:endParaRPr lang="de-DE" sz="800" dirty="0">
              <a:solidFill>
                <a:srgbClr val="8C9CC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Ellipse 12"/>
          <p:cNvSpPr/>
          <p:nvPr/>
        </p:nvSpPr>
        <p:spPr>
          <a:xfrm>
            <a:off x="108367" y="7621929"/>
            <a:ext cx="1688632" cy="1688632"/>
          </a:xfrm>
          <a:prstGeom prst="ellipse">
            <a:avLst/>
          </a:prstGeom>
          <a:noFill/>
          <a:ln w="25400" cap="rnd">
            <a:solidFill>
              <a:srgbClr val="8978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p:cNvPicPr>
            <a:picLocks noChangeAspect="1"/>
          </p:cNvPicPr>
          <p:nvPr/>
        </p:nvPicPr>
        <p:blipFill rotWithShape="1">
          <a:blip r:embed="rId5" cstate="print">
            <a:extLst>
              <a:ext uri="{28A0092B-C50C-407E-A947-70E740481C1C}">
                <a14:useLocalDpi xmlns:a14="http://schemas.microsoft.com/office/drawing/2010/main" val="0"/>
              </a:ext>
            </a:extLst>
          </a:blip>
          <a:srcRect l="24258" t="-416" r="623" b="416"/>
          <a:stretch/>
        </p:blipFill>
        <p:spPr>
          <a:xfrm rot="5400000">
            <a:off x="170619" y="7694214"/>
            <a:ext cx="1570935" cy="1568443"/>
          </a:xfrm>
          <a:prstGeom prst="ellipse">
            <a:avLst/>
          </a:prstGeom>
        </p:spPr>
      </p:pic>
      <p:sp>
        <p:nvSpPr>
          <p:cNvPr id="19" name="Textfeld 18"/>
          <p:cNvSpPr txBox="1"/>
          <p:nvPr/>
        </p:nvSpPr>
        <p:spPr>
          <a:xfrm>
            <a:off x="522184" y="3045542"/>
            <a:ext cx="4330639" cy="4508927"/>
          </a:xfrm>
          <a:prstGeom prst="rect">
            <a:avLst/>
          </a:prstGeom>
          <a:noFill/>
        </p:spPr>
        <p:txBody>
          <a:bodyPr wrap="square" rtlCol="0">
            <a:spAutoFit/>
          </a:bodyPr>
          <a:lstStyle/>
          <a:p>
            <a:r>
              <a:rPr lang="de-DE" sz="1200" u="sng" dirty="0">
                <a:solidFill>
                  <a:srgbClr val="89786D"/>
                </a:solidFill>
                <a:latin typeface="Lato Black" panose="020F0502020204030203" pitchFamily="34" charset="0"/>
                <a:ea typeface="Lato Black" panose="020F0502020204030203" pitchFamily="34" charset="0"/>
                <a:cs typeface="Lato Black" panose="020F0502020204030203" pitchFamily="34" charset="0"/>
              </a:rPr>
              <a:t>Das erwartet dich:</a:t>
            </a:r>
            <a:endParaRPr lang="de-DE" sz="1200" dirty="0">
              <a:solidFill>
                <a:srgbClr val="89786D"/>
              </a:solidFill>
              <a:latin typeface="Lato Black" panose="020F0502020204030203" pitchFamily="34" charset="0"/>
              <a:ea typeface="Lato Black" panose="020F0502020204030203" pitchFamily="34" charset="0"/>
              <a:cs typeface="Lato Black" panose="020F0502020204030203" pitchFamily="34" charset="0"/>
            </a:endParaRPr>
          </a:p>
          <a:p>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Du bist in zwei Welten unterwegs: Mechanik und Elektronik. Ob Inbetriebnahme, Programmierung oder Störungsbehebung, bei uns trägst du einen wichtigen Teil dazu bei, dass keine Maschine stillsteht.</a:t>
            </a:r>
          </a:p>
          <a:p>
            <a:endPar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endParaRPr>
          </a:p>
          <a:p>
            <a:pPr marL="171450" lvl="0" indent="-171450">
              <a:buFont typeface="Arial" panose="020B0604020202020204" pitchFamily="34" charset="0"/>
              <a:buChar char="•"/>
            </a:pPr>
            <a:r>
              <a:rPr lang="de-DE" sz="1000" dirty="0">
                <a:solidFill>
                  <a:srgbClr val="89786D"/>
                </a:solidFill>
                <a:latin typeface="Lato Black" panose="020F0502020204030203" pitchFamily="34" charset="0"/>
                <a:ea typeface="Lato Black" panose="020F0502020204030203" pitchFamily="34" charset="0"/>
                <a:cs typeface="Lato Black" panose="020F0502020204030203" pitchFamily="34" charset="0"/>
              </a:rPr>
              <a:t>Dauer</a:t>
            </a: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 3,5 Jahre, bei guten Leistungen Verkürzung auf 3 Jahre möglich</a:t>
            </a:r>
          </a:p>
          <a:p>
            <a:pPr marL="171450" lvl="0" indent="-171450">
              <a:buFont typeface="Arial" panose="020B0604020202020204" pitchFamily="34" charset="0"/>
              <a:buChar char="•"/>
            </a:pPr>
            <a:r>
              <a:rPr lang="de-DE" sz="1000" dirty="0">
                <a:solidFill>
                  <a:srgbClr val="89786D"/>
                </a:solidFill>
                <a:latin typeface="Lato Black" panose="020F0502020204030203" pitchFamily="34" charset="0"/>
                <a:ea typeface="Lato Black" panose="020F0502020204030203" pitchFamily="34" charset="0"/>
                <a:cs typeface="Lato Black" panose="020F0502020204030203" pitchFamily="34" charset="0"/>
              </a:rPr>
              <a:t>Berufsschule</a:t>
            </a: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 Berufliche Schule des Kreises </a:t>
            </a:r>
            <a:r>
              <a:rPr lang="de-DE" sz="1000" dirty="0" err="1">
                <a:solidFill>
                  <a:srgbClr val="89786D"/>
                </a:solidFill>
                <a:latin typeface="Lato Medium" panose="020F0502020204030203" pitchFamily="34" charset="0"/>
                <a:ea typeface="Lato Medium" panose="020F0502020204030203" pitchFamily="34" charset="0"/>
                <a:cs typeface="Lato Medium" panose="020F0502020204030203" pitchFamily="34" charset="0"/>
              </a:rPr>
              <a:t>Stormarn</a:t>
            </a: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 in Bad Oldesloe</a:t>
            </a:r>
          </a:p>
          <a:p>
            <a:pPr marL="171450" lvl="0" indent="-171450">
              <a:buFont typeface="Arial" panose="020B0604020202020204" pitchFamily="34" charset="0"/>
              <a:buChar char="•"/>
            </a:pPr>
            <a:endPar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endParaRPr>
          </a:p>
          <a:p>
            <a:pPr marL="171450" lvl="0" indent="-171450">
              <a:buFont typeface="Arial" panose="020B0604020202020204" pitchFamily="34" charset="0"/>
              <a:buChar char="•"/>
            </a:pPr>
            <a:endPar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endParaRPr>
          </a:p>
          <a:p>
            <a:r>
              <a:rPr lang="de-DE" sz="1200" u="sng" dirty="0">
                <a:solidFill>
                  <a:srgbClr val="89786D"/>
                </a:solidFill>
                <a:latin typeface="Lato Black" panose="020F0502020204030203" pitchFamily="34" charset="0"/>
                <a:ea typeface="Lato Black" panose="020F0502020204030203" pitchFamily="34" charset="0"/>
                <a:cs typeface="Lato Black" panose="020F0502020204030203" pitchFamily="34" charset="0"/>
              </a:rPr>
              <a:t>Das bringst du mit:</a:t>
            </a:r>
            <a:endParaRPr lang="de-DE" sz="1200" dirty="0">
              <a:solidFill>
                <a:srgbClr val="89786D"/>
              </a:solidFill>
              <a:latin typeface="Lato Black" panose="020F0502020204030203" pitchFamily="34" charset="0"/>
              <a:ea typeface="Lato Black" panose="020F0502020204030203" pitchFamily="34" charset="0"/>
              <a:cs typeface="Lato Black" panose="020F0502020204030203" pitchFamily="34" charset="0"/>
            </a:endParaRPr>
          </a:p>
          <a:p>
            <a:pPr marL="171450" lvl="0" indent="-171450">
              <a:buFont typeface="Arial" panose="020B0604020202020204" pitchFamily="34" charset="0"/>
              <a:buChar char="•"/>
            </a:pP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Offenheit für neue Herausforderungen und richtig Lust auf die Ausbildung: Das ist das Wichtigste</a:t>
            </a:r>
          </a:p>
          <a:p>
            <a:pPr marL="171450" lvl="0" indent="-171450">
              <a:buFont typeface="Arial" panose="020B0604020202020204" pitchFamily="34" charset="0"/>
              <a:buChar char="•"/>
            </a:pP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Idealerweise min. Fachhochschulreife: Noten sind nicht alles – </a:t>
            </a:r>
          </a:p>
          <a:p>
            <a:pPr lvl="0"/>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     aber die passende schulische Vorbildung erleichtert den Weg </a:t>
            </a:r>
          </a:p>
          <a:p>
            <a:pPr lvl="0"/>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     durch die Ausbildung</a:t>
            </a:r>
          </a:p>
          <a:p>
            <a:pPr lvl="0"/>
            <a:endPar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endParaRPr>
          </a:p>
          <a:p>
            <a:r>
              <a:rPr lang="de-DE" sz="1100" i="1"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…alles andere kannst du bei uns lernen!</a:t>
            </a:r>
          </a:p>
          <a:p>
            <a:endPar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endParaRPr>
          </a:p>
          <a:p>
            <a:endPar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endParaRPr>
          </a:p>
          <a:p>
            <a:r>
              <a:rPr lang="de-DE" sz="1200" u="sng" dirty="0">
                <a:solidFill>
                  <a:srgbClr val="89786D"/>
                </a:solidFill>
                <a:latin typeface="Lato Black" panose="020F0502020204030203" pitchFamily="34" charset="0"/>
                <a:ea typeface="Lato Black" panose="020F0502020204030203" pitchFamily="34" charset="0"/>
                <a:cs typeface="Lato Black" panose="020F0502020204030203" pitchFamily="34" charset="0"/>
              </a:rPr>
              <a:t>Das bieten wir dir:</a:t>
            </a:r>
            <a:endParaRPr lang="de-DE" sz="1200" dirty="0">
              <a:solidFill>
                <a:srgbClr val="89786D"/>
              </a:solidFill>
              <a:latin typeface="Lato Black" panose="020F0502020204030203" pitchFamily="34" charset="0"/>
              <a:ea typeface="Lato Black" panose="020F0502020204030203" pitchFamily="34" charset="0"/>
              <a:cs typeface="Lato Black" panose="020F0502020204030203" pitchFamily="34" charset="0"/>
            </a:endParaRPr>
          </a:p>
          <a:p>
            <a:pPr marL="171450" lvl="0" indent="-171450">
              <a:buFont typeface="Arial" panose="020B0604020202020204" pitchFamily="34" charset="0"/>
              <a:buChar char="•"/>
            </a:pP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Gute Übernahmechancen</a:t>
            </a:r>
          </a:p>
          <a:p>
            <a:pPr marL="171450" lvl="0" indent="-171450">
              <a:buFont typeface="Arial" panose="020B0604020202020204" pitchFamily="34" charset="0"/>
              <a:buChar char="•"/>
            </a:pP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Faire Ausbildungsvergütung</a:t>
            </a:r>
          </a:p>
          <a:p>
            <a:pPr marL="171450" lvl="0" indent="-171450">
              <a:buFont typeface="Arial" panose="020B0604020202020204" pitchFamily="34" charset="0"/>
              <a:buChar char="•"/>
            </a:pP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Zusätzliche Leistungen wie Altersvorsorge, Mitarbeiterrabatte 	        oder Zeugnisprämie </a:t>
            </a:r>
          </a:p>
          <a:p>
            <a:pPr marL="171450" indent="-171450">
              <a:buFont typeface="Arial" panose="020B0604020202020204" pitchFamily="34" charset="0"/>
              <a:buChar char="•"/>
            </a:pP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Lernen &amp; Wachsen: Egal ob Zusatzunterricht im Betrieb</a:t>
            </a:r>
            <a:r>
              <a:rPr lang="de-DE" sz="1000">
                <a:solidFill>
                  <a:srgbClr val="89786D"/>
                </a:solidFill>
                <a:latin typeface="Lato Medium" panose="020F0502020204030203" pitchFamily="34" charset="0"/>
                <a:ea typeface="Lato Medium" panose="020F0502020204030203" pitchFamily="34" charset="0"/>
                <a:cs typeface="Lato Medium" panose="020F0502020204030203" pitchFamily="34" charset="0"/>
              </a:rPr>
              <a:t>, Sprachzertifikate oder </a:t>
            </a:r>
            <a:r>
              <a:rPr lang="de-DE" sz="1000" dirty="0">
                <a:solidFill>
                  <a:srgbClr val="89786D"/>
                </a:solidFill>
                <a:latin typeface="Lato Medium" panose="020F0502020204030203" pitchFamily="34" charset="0"/>
                <a:ea typeface="Lato Medium" panose="020F0502020204030203" pitchFamily="34" charset="0"/>
                <a:cs typeface="Lato Medium" panose="020F0502020204030203" pitchFamily="34" charset="0"/>
              </a:rPr>
              <a:t>Weiterbildungen nach der Ausbildung – wir unterstützen dich individuell abgestimmt auf Ausbildungsberuf und Leistungsstand</a:t>
            </a:r>
          </a:p>
        </p:txBody>
      </p:sp>
      <p:grpSp>
        <p:nvGrpSpPr>
          <p:cNvPr id="3" name="Gruppieren 2"/>
          <p:cNvGrpSpPr/>
          <p:nvPr/>
        </p:nvGrpSpPr>
        <p:grpSpPr>
          <a:xfrm>
            <a:off x="4736348" y="3327053"/>
            <a:ext cx="2034117" cy="1767875"/>
            <a:chOff x="4874630" y="5922488"/>
            <a:chExt cx="1789656" cy="1555411"/>
          </a:xfrm>
        </p:grpSpPr>
        <p:sp>
          <p:nvSpPr>
            <p:cNvPr id="20" name="Ellipse 19"/>
            <p:cNvSpPr/>
            <p:nvPr/>
          </p:nvSpPr>
          <p:spPr>
            <a:xfrm>
              <a:off x="4962257" y="5922488"/>
              <a:ext cx="1555411" cy="1555411"/>
            </a:xfrm>
            <a:prstGeom prst="ellipse">
              <a:avLst/>
            </a:prstGeom>
            <a:noFill/>
            <a:ln w="25400" cap="rnd">
              <a:solidFill>
                <a:srgbClr val="8C9C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5029200" y="5983410"/>
              <a:ext cx="1434389" cy="1434389"/>
            </a:xfrm>
            <a:prstGeom prst="ellipse">
              <a:avLst/>
            </a:prstGeom>
            <a:solidFill>
              <a:srgbClr val="8C9CC0"/>
            </a:solidFill>
            <a:ln w="2540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rot="338422">
              <a:off x="4874630" y="6146669"/>
              <a:ext cx="1789656" cy="800219"/>
            </a:xfrm>
            <a:prstGeom prst="rect">
              <a:avLst/>
            </a:prstGeom>
            <a:noFill/>
          </p:spPr>
          <p:txBody>
            <a:bodyPr wrap="square" rtlCol="0">
              <a:spAutoFit/>
            </a:bodyPr>
            <a:lstStyle/>
            <a:p>
              <a:pPr algn="ctr"/>
              <a:r>
                <a:rPr lang="de-DE" sz="1200" i="1" baseline="30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Mehr Infos zur</a:t>
              </a:r>
            </a:p>
            <a:p>
              <a:pPr algn="ctr"/>
              <a:r>
                <a:rPr lang="de-DE" sz="1200" i="1" baseline="30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 Ausbildung:</a:t>
              </a:r>
              <a:endParaRPr lang="de-DE" sz="1200" baseline="30000"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algn="ctr"/>
              <a:r>
                <a:rPr lang="de-DE" sz="1200" i="1"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www.grossmann-feinkost.</a:t>
              </a:r>
            </a:p>
            <a:p>
              <a:pPr algn="ctr"/>
              <a:r>
                <a:rPr lang="de-DE" sz="1200" i="1"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de/wir-machen-das/</a:t>
              </a:r>
              <a:r>
                <a:rPr lang="de-DE" sz="1200" i="1" baseline="300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karriere</a:t>
              </a:r>
              <a:r>
                <a:rPr lang="de-DE" sz="1200" i="1" baseline="30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t>
              </a:r>
            </a:p>
            <a:p>
              <a:pPr algn="ctr"/>
              <a:endParaRPr lang="de-DE" sz="14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03828">
              <a:off x="5398559" y="6652657"/>
              <a:ext cx="660541" cy="660541"/>
            </a:xfrm>
            <a:prstGeom prst="rect">
              <a:avLst/>
            </a:prstGeom>
          </p:spPr>
        </p:pic>
      </p:grpSp>
      <p:grpSp>
        <p:nvGrpSpPr>
          <p:cNvPr id="7" name="Gruppieren 6"/>
          <p:cNvGrpSpPr/>
          <p:nvPr/>
        </p:nvGrpSpPr>
        <p:grpSpPr>
          <a:xfrm>
            <a:off x="4300237" y="4888604"/>
            <a:ext cx="2441033" cy="2441033"/>
            <a:chOff x="4325510" y="4697731"/>
            <a:chExt cx="2441033" cy="2441033"/>
          </a:xfrm>
        </p:grpSpPr>
        <p:sp>
          <p:nvSpPr>
            <p:cNvPr id="18" name="Ellipse 17"/>
            <p:cNvSpPr/>
            <p:nvPr/>
          </p:nvSpPr>
          <p:spPr>
            <a:xfrm>
              <a:off x="4325510" y="4697731"/>
              <a:ext cx="2441033" cy="2441033"/>
            </a:xfrm>
            <a:prstGeom prst="ellipse">
              <a:avLst/>
            </a:prstGeom>
            <a:noFill/>
            <a:ln w="25400" cap="rnd">
              <a:solidFill>
                <a:srgbClr val="8C9C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rotWithShape="1">
            <a:blip r:embed="rId7">
              <a:extLst>
                <a:ext uri="{28A0092B-C50C-407E-A947-70E740481C1C}">
                  <a14:useLocalDpi xmlns:a14="http://schemas.microsoft.com/office/drawing/2010/main" val="0"/>
                </a:ext>
              </a:extLst>
            </a:blip>
            <a:srcRect l="9029" t="38040" r="51435" b="2630"/>
            <a:stretch/>
          </p:blipFill>
          <p:spPr>
            <a:xfrm>
              <a:off x="4403627" y="4759735"/>
              <a:ext cx="2300909" cy="2300911"/>
            </a:xfrm>
            <a:prstGeom prst="ellipse">
              <a:avLst/>
            </a:prstGeom>
          </p:spPr>
        </p:pic>
      </p:grpSp>
    </p:spTree>
    <p:extLst>
      <p:ext uri="{BB962C8B-B14F-4D97-AF65-F5344CB8AC3E}">
        <p14:creationId xmlns:p14="http://schemas.microsoft.com/office/powerpoint/2010/main" val="21434500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363</Words>
  <Application>Microsoft Office PowerPoint</Application>
  <PresentationFormat>A4-Papier (210 x 297 mm)</PresentationFormat>
  <Paragraphs>43</Paragraphs>
  <Slides>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vt:i4>
      </vt:variant>
    </vt:vector>
  </HeadingPairs>
  <TitlesOfParts>
    <vt:vector size="8" baseType="lpstr">
      <vt:lpstr>Arial</vt:lpstr>
      <vt:lpstr>Calibri</vt:lpstr>
      <vt:lpstr>Calibri Light</vt:lpstr>
      <vt:lpstr>Lato Black</vt:lpstr>
      <vt:lpstr>Lato Light</vt:lpstr>
      <vt:lpstr>Lato Medium</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Boll</dc:creator>
  <cp:lastModifiedBy>Celina-Isabelle Brüggmann</cp:lastModifiedBy>
  <cp:revision>16</cp:revision>
  <dcterms:created xsi:type="dcterms:W3CDTF">2023-05-12T11:13:31Z</dcterms:created>
  <dcterms:modified xsi:type="dcterms:W3CDTF">2025-08-05T09:10:37Z</dcterms:modified>
</cp:coreProperties>
</file>